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62" r:id="rId4"/>
    <p:sldId id="258" r:id="rId5"/>
    <p:sldId id="259" r:id="rId6"/>
    <p:sldId id="263" r:id="rId7"/>
    <p:sldId id="260" r:id="rId8"/>
    <p:sldId id="261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342" autoAdjust="0"/>
    <p:restoredTop sz="94660"/>
  </p:normalViewPr>
  <p:slideViewPr>
    <p:cSldViewPr>
      <p:cViewPr varScale="1">
        <p:scale>
          <a:sx n="69" d="100"/>
          <a:sy n="69" d="100"/>
        </p:scale>
        <p:origin x="-5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28.01.2021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28.01.2021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28.01.2021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28.01.2021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28.01.2021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28.01.2021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28.01.2021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28.01.2021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28.01.2021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28.01.2021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28.01.2021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28.01.2021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err="1" smtClean="0"/>
              <a:t>Ротавирусная</a:t>
            </a:r>
            <a:r>
              <a:rPr lang="ru-RU" dirty="0" smtClean="0"/>
              <a:t> инфекция у детей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9045031"/>
      </p:ext>
    </p:extLst>
  </p:cSld>
  <p:clrMapOvr>
    <a:masterClrMapping/>
  </p:clrMapOvr>
  <p:transition spd="slow" advTm="5000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/>
              <a:t>Самым характерным отличием диареи, вызванной </a:t>
            </a:r>
            <a:r>
              <a:rPr lang="ru-RU" dirty="0" err="1"/>
              <a:t>ротавирусом</a:t>
            </a:r>
            <a:r>
              <a:rPr lang="ru-RU" dirty="0"/>
              <a:t>, от дизентерии или сальмонеллеза – отсутствие в каловых массах слизи, зелени и примесей крови, а также отсутствие тенезмов (мучительных ложных позывов к дефекации). У очень маленьких детей кал может обесцвечиваться, не меняя при этом своей консистенции. В среднем длительность диареи составляет 5-6 дней. В первые 2-3 суток стул водянистый, а затем становится </a:t>
            </a:r>
            <a:r>
              <a:rPr lang="ru-RU" dirty="0" err="1"/>
              <a:t>глинообразным</a:t>
            </a:r>
            <a:r>
              <a:rPr lang="ru-RU" dirty="0"/>
              <a:t>, характерного серо-желтого цвета. Катаральные явления проходят за 3-4 дня. Как правило, после выработки организмом антител против вируса заболевание оканчивается самоизлечением.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41778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5000">
        <p:split orient="vert"/>
      </p:transition>
    </mc:Choice>
    <mc:Fallback>
      <p:transition spd="slow" advClick="0" advTm="5000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Гемодинамические расстройства;</a:t>
            </a:r>
          </a:p>
          <a:p>
            <a:r>
              <a:rPr lang="ru-RU" dirty="0"/>
              <a:t>Острая почечная недостаточность;</a:t>
            </a:r>
          </a:p>
          <a:p>
            <a:r>
              <a:rPr lang="ru-RU" dirty="0"/>
              <a:t>Инфекционно-токсическая почка;</a:t>
            </a:r>
          </a:p>
          <a:p>
            <a:r>
              <a:rPr lang="ru-RU" dirty="0"/>
              <a:t>Синдром </a:t>
            </a:r>
            <a:r>
              <a:rPr lang="ru-RU" dirty="0" err="1"/>
              <a:t>Гассера</a:t>
            </a:r>
            <a:r>
              <a:rPr lang="ru-RU" dirty="0"/>
              <a:t>;</a:t>
            </a:r>
          </a:p>
          <a:p>
            <a:r>
              <a:rPr lang="ru-RU" dirty="0"/>
              <a:t>Геморрагический гастроэнтерит;</a:t>
            </a:r>
          </a:p>
          <a:p>
            <a:r>
              <a:rPr lang="ru-RU" dirty="0"/>
              <a:t>Некротический энтероколит.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Осложнения </a:t>
            </a:r>
            <a:r>
              <a:rPr lang="ru-RU" dirty="0" err="1"/>
              <a:t>ротавирусной</a:t>
            </a:r>
            <a:r>
              <a:rPr lang="ru-RU" dirty="0"/>
              <a:t> инфекции</a:t>
            </a:r>
          </a:p>
        </p:txBody>
      </p:sp>
    </p:spTree>
    <p:extLst>
      <p:ext uri="{BB962C8B-B14F-4D97-AF65-F5344CB8AC3E}">
        <p14:creationId xmlns:p14="http://schemas.microsoft.com/office/powerpoint/2010/main" val="1153084266"/>
      </p:ext>
    </p:extLst>
  </p:cSld>
  <p:clrMapOvr>
    <a:masterClrMapping/>
  </p:clrMapOvr>
  <p:transition spd="slow" advClick="0" advTm="4000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/>
              <a:t>Для данного заболевания характерна осенне-зимняя сезонность, высокая </a:t>
            </a:r>
            <a:r>
              <a:rPr lang="ru-RU" dirty="0" err="1"/>
              <a:t>контагиозность</a:t>
            </a:r>
            <a:r>
              <a:rPr lang="ru-RU" dirty="0"/>
              <a:t> (заразность), эпидемические или спорадические вспышки. </a:t>
            </a:r>
            <a:r>
              <a:rPr lang="ru-RU" dirty="0" err="1"/>
              <a:t>Ротавирусная</a:t>
            </a:r>
            <a:r>
              <a:rPr lang="ru-RU" dirty="0"/>
              <a:t> инфекция преимущественно поражает детей раннего возраста (от года до трех лет).</a:t>
            </a:r>
          </a:p>
          <a:p>
            <a:r>
              <a:rPr lang="ru-RU" dirty="0"/>
              <a:t>Отличительные признаки: острое начало, лихорадочное состояние, рвота и диарея секреторного характера.</a:t>
            </a:r>
          </a:p>
          <a:p>
            <a:r>
              <a:rPr lang="ru-RU" dirty="0"/>
              <a:t>С первого дня заболевания наблюдается типичное сочетание респираторного и </a:t>
            </a:r>
            <a:r>
              <a:rPr lang="ru-RU" dirty="0" err="1"/>
              <a:t>гастроэнтеритного</a:t>
            </a:r>
            <a:r>
              <a:rPr lang="ru-RU" dirty="0"/>
              <a:t> копрологического синдрома.</a:t>
            </a:r>
          </a:p>
          <a:p>
            <a:r>
              <a:rPr lang="ru-RU" dirty="0"/>
              <a:t>Отсутствие в кале слизи, крови и зелени.</a:t>
            </a:r>
          </a:p>
          <a:p>
            <a:r>
              <a:rPr lang="ru-RU" dirty="0"/>
              <a:t>Отсутствие «находок» при проведении обычного бактериологического исследования на кишечную группу микроорганизмов.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Диагностические особенности </a:t>
            </a:r>
            <a:r>
              <a:rPr lang="ru-RU" dirty="0" err="1"/>
              <a:t>ротавирусной</a:t>
            </a:r>
            <a:r>
              <a:rPr lang="ru-RU" dirty="0"/>
              <a:t> инфекции у детей</a:t>
            </a:r>
          </a:p>
        </p:txBody>
      </p:sp>
    </p:spTree>
    <p:extLst>
      <p:ext uri="{BB962C8B-B14F-4D97-AF65-F5344CB8AC3E}">
        <p14:creationId xmlns:p14="http://schemas.microsoft.com/office/powerpoint/2010/main" val="666692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5000">
        <p:split orient="vert"/>
      </p:transition>
    </mc:Choice>
    <mc:Fallback>
      <p:transition spd="slow" advClick="0" advTm="5000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Лабораторная диагностика </a:t>
            </a:r>
            <a:r>
              <a:rPr lang="ru-RU" dirty="0" err="1"/>
              <a:t>ротавирусной</a:t>
            </a:r>
            <a:r>
              <a:rPr lang="ru-RU" dirty="0"/>
              <a:t> инфекции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700808"/>
            <a:ext cx="7560840" cy="4248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185801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Click="0" advTm="2000">
        <p14:gallery dir="l"/>
      </p:transition>
    </mc:Choice>
    <mc:Fallback>
      <p:transition spd="slow" advClick="0" advTm="2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/>
              <a:t>Вирусологическое исследование фекалий (электронная или </a:t>
            </a:r>
            <a:r>
              <a:rPr lang="ru-RU" dirty="0" err="1"/>
              <a:t>иммуноэлектронная</a:t>
            </a:r>
            <a:r>
              <a:rPr lang="ru-RU" dirty="0"/>
              <a:t> микроскопия биоматериала с целью обнаружения </a:t>
            </a:r>
            <a:r>
              <a:rPr lang="ru-RU" dirty="0" err="1"/>
              <a:t>ротавируса</a:t>
            </a:r>
            <a:r>
              <a:rPr lang="ru-RU" dirty="0"/>
              <a:t> или вирусного антигена) и выделение вируса в клеточных культурах.</a:t>
            </a:r>
          </a:p>
          <a:p>
            <a:r>
              <a:rPr lang="ru-RU" dirty="0"/>
              <a:t>Серологическое исследование (выявление </a:t>
            </a:r>
            <a:r>
              <a:rPr lang="ru-RU" dirty="0" err="1"/>
              <a:t>ротавирусного</a:t>
            </a:r>
            <a:r>
              <a:rPr lang="ru-RU" dirty="0"/>
              <a:t> антигена методом ИФА, РН, РСК, РНГА, латекс-агглютинации).</a:t>
            </a:r>
          </a:p>
          <a:p>
            <a:r>
              <a:rPr lang="ru-RU" dirty="0"/>
              <a:t>При подозрении на присутствие микст-инфекции и получении сомнительных результатов серологического и вирусологического исследования в качестве дополнительной диагностической методики может быть использована </a:t>
            </a:r>
            <a:r>
              <a:rPr lang="ru-RU" dirty="0" err="1"/>
              <a:t>ретророманоскопия</a:t>
            </a:r>
            <a:r>
              <a:rPr lang="ru-RU" dirty="0"/>
              <a:t> с аспирационной биопсией слизистой оболочки толстого кишечника (данное исследование проводится в особо тяжелых случаях).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32153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Click="0" advTm="5000">
        <p14:prism isInverted="1"/>
      </p:transition>
    </mc:Choice>
    <mc:Fallback>
      <p:transition spd="slow" advClick="0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Ротавирусную</a:t>
            </a:r>
            <a:r>
              <a:rPr lang="ru-RU" dirty="0"/>
              <a:t> инфекцию следует дифференцировать от дизентерии, гастроинтестинальных форм сальмонеллеза, холеры, </a:t>
            </a:r>
            <a:r>
              <a:rPr lang="ru-RU" dirty="0" err="1"/>
              <a:t>иерсиниоза</a:t>
            </a:r>
            <a:r>
              <a:rPr lang="ru-RU" dirty="0"/>
              <a:t>, протозойных инвазий кишечника.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С какими заболеваниями можно спутать?</a:t>
            </a:r>
          </a:p>
        </p:txBody>
      </p:sp>
    </p:spTree>
    <p:extLst>
      <p:ext uri="{BB962C8B-B14F-4D97-AF65-F5344CB8AC3E}">
        <p14:creationId xmlns:p14="http://schemas.microsoft.com/office/powerpoint/2010/main" val="9476724"/>
      </p:ext>
    </p:extLst>
  </p:cSld>
  <p:clrMapOvr>
    <a:masterClrMapping/>
  </p:clrMapOvr>
  <p:transition spd="slow" advClick="0" advTm="3000">
    <p:push dir="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При первых симптомах </a:t>
            </a:r>
            <a:r>
              <a:rPr lang="ru-RU" dirty="0" err="1" smtClean="0"/>
              <a:t>ротавирусной</a:t>
            </a:r>
            <a:r>
              <a:rPr lang="ru-RU" dirty="0" smtClean="0"/>
              <a:t> инфекций необходимо обратиться к педиатру, для своевременной помощи и лечения ! </a:t>
            </a:r>
          </a:p>
          <a:p>
            <a:pPr marL="0" indent="0">
              <a:buNone/>
            </a:pPr>
            <a:r>
              <a:rPr lang="ru-RU" sz="4400" dirty="0" smtClean="0"/>
              <a:t>                </a:t>
            </a:r>
          </a:p>
          <a:p>
            <a:pPr marL="0" indent="0">
              <a:buNone/>
            </a:pPr>
            <a:r>
              <a:rPr lang="ru-RU" sz="4400" dirty="0"/>
              <a:t> </a:t>
            </a:r>
            <a:r>
              <a:rPr lang="ru-RU" sz="4400" dirty="0" smtClean="0"/>
              <a:t>               Будьте здоровы!  </a:t>
            </a:r>
            <a:endParaRPr lang="ru-RU" sz="44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445712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Tm="5000">
        <p14:flash/>
      </p:transition>
    </mc:Choice>
    <mc:Fallback>
      <p:transition spd="slow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err="1"/>
              <a:t>Ротавирусная</a:t>
            </a:r>
            <a:r>
              <a:rPr lang="ru-RU" dirty="0"/>
              <a:t> инфекция (кишечный грипп, </a:t>
            </a:r>
            <a:r>
              <a:rPr lang="ru-RU" dirty="0" err="1"/>
              <a:t>ротавирусный</a:t>
            </a:r>
            <a:r>
              <a:rPr lang="ru-RU" dirty="0"/>
              <a:t> гастроэнтерит) – это инфекционная патология пищеварительного тракта, сопровождающаяся симптомами общей интоксикации и дегидратацией (обезвоживанием) организма. Данное заболевание характерно для всех возрастных групп, однако чаще заражению подвергаются дети от полугода до 3-х лет.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Что это такое?</a:t>
            </a:r>
          </a:p>
        </p:txBody>
      </p:sp>
    </p:spTree>
    <p:extLst>
      <p:ext uri="{BB962C8B-B14F-4D97-AF65-F5344CB8AC3E}">
        <p14:creationId xmlns:p14="http://schemas.microsoft.com/office/powerpoint/2010/main" val="1677673194"/>
      </p:ext>
    </p:extLst>
  </p:cSld>
  <p:clrMapOvr>
    <a:masterClrMapping/>
  </p:clrMapOvr>
  <p:transition spd="slow" advClick="0" advTm="5000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7" y="1556792"/>
            <a:ext cx="7056784" cy="4248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77176987"/>
      </p:ext>
    </p:extLst>
  </p:cSld>
  <p:clrMapOvr>
    <a:masterClrMapping/>
  </p:clrMapOvr>
  <p:transition spd="slow" advClick="0" advTm="5000"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77500" lnSpcReduction="20000"/>
          </a:bodyPr>
          <a:lstStyle/>
          <a:p>
            <a:r>
              <a:rPr lang="ru-RU" dirty="0" err="1"/>
              <a:t>Ротовирусная</a:t>
            </a:r>
            <a:r>
              <a:rPr lang="ru-RU" dirty="0"/>
              <a:t> инфекция или вирусный гастроэнтерит - это разновидность кишечной инфекции, развитие которой провоцируют вирусы рода </a:t>
            </a:r>
            <a:r>
              <a:rPr lang="ru-RU" dirty="0" err="1"/>
              <a:t>Ротавирус</a:t>
            </a:r>
            <a:r>
              <a:rPr lang="ru-RU" dirty="0"/>
              <a:t> из семейства </a:t>
            </a:r>
            <a:r>
              <a:rPr lang="ru-RU" dirty="0" err="1"/>
              <a:t>Реовирусов</a:t>
            </a:r>
            <a:r>
              <a:rPr lang="ru-RU" dirty="0"/>
              <a:t> типа А, В и С. У взрослых людей </a:t>
            </a:r>
            <a:r>
              <a:rPr lang="ru-RU" dirty="0" err="1"/>
              <a:t>ротовирусная</a:t>
            </a:r>
            <a:r>
              <a:rPr lang="ru-RU" dirty="0"/>
              <a:t> инфекция в большинстве случаев вызывается вирусом типа А. Выделяют несколько факторов риска, при наличии которых повышается риск заболеть, к ним относятся:</a:t>
            </a:r>
          </a:p>
          <a:p>
            <a:endParaRPr lang="ru-RU" dirty="0"/>
          </a:p>
          <a:p>
            <a:r>
              <a:rPr lang="ru-RU" dirty="0"/>
              <a:t>неблагоприятные социально-бытовые условия жизни;</a:t>
            </a:r>
          </a:p>
          <a:p>
            <a:r>
              <a:rPr lang="ru-RU" dirty="0"/>
              <a:t>несбалансированное питание, употребление в пищу продуктов низкого качества;</a:t>
            </a:r>
          </a:p>
          <a:p>
            <a:r>
              <a:rPr lang="ru-RU" dirty="0"/>
              <a:t>тяжелые хронические заболевания органов ЖКТ;</a:t>
            </a:r>
          </a:p>
          <a:p>
            <a:r>
              <a:rPr lang="ru-RU" dirty="0" err="1"/>
              <a:t>иммунодефицитные</a:t>
            </a:r>
            <a:r>
              <a:rPr lang="ru-RU" dirty="0"/>
              <a:t> состояния;</a:t>
            </a:r>
          </a:p>
          <a:p>
            <a:r>
              <a:rPr lang="ru-RU" dirty="0"/>
              <a:t>слабый иммунитет на фоне постоянных простуд, длительного лечения антибиотиками или препаратами для химиотерапии.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Причины и группа риска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008809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Tm="5000">
        <p14:prism isInverted="1"/>
      </p:transition>
    </mc:Choice>
    <mc:Fallback>
      <p:transition spd="slow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/>
              <a:t>Основным путем передачи </a:t>
            </a:r>
            <a:r>
              <a:rPr lang="ru-RU" dirty="0" err="1"/>
              <a:t>ротавирусной</a:t>
            </a:r>
            <a:r>
              <a:rPr lang="ru-RU" dirty="0"/>
              <a:t> инфекции является фекально-оральный, то есть через грязные руки. Инфекция может попадать в организм также при использовании предметов обихода больного человека или недавно переболевшего, при употреблении сырой воды или недоброкачественных продуктов питания.</a:t>
            </a:r>
          </a:p>
          <a:p>
            <a:endParaRPr lang="ru-RU" dirty="0"/>
          </a:p>
          <a:p>
            <a:r>
              <a:rPr lang="ru-RU" dirty="0"/>
              <a:t>Возбудитель </a:t>
            </a:r>
            <a:r>
              <a:rPr lang="ru-RU" dirty="0" err="1"/>
              <a:t>ротавирусной</a:t>
            </a:r>
            <a:r>
              <a:rPr lang="ru-RU" dirty="0"/>
              <a:t> инфекции достаточно устойчив во внешней среде, например, в воде он может сохранять свою жизнеспособность до 2-3 недель. Вирус отличается высокой </a:t>
            </a:r>
            <a:r>
              <a:rPr lang="ru-RU" dirty="0" err="1"/>
              <a:t>контагиозностью</a:t>
            </a:r>
            <a:r>
              <a:rPr lang="ru-RU" dirty="0"/>
              <a:t> (заразностью) и быстро распространяется в замкнутых пространствах – это означает, что если заболевает один член семьи, то с большой долей вероятности инфекция передастся всем. Как правило, вспышки </a:t>
            </a:r>
            <a:r>
              <a:rPr lang="ru-RU" dirty="0" err="1"/>
              <a:t>ротавирусной</a:t>
            </a:r>
            <a:r>
              <a:rPr lang="ru-RU" dirty="0"/>
              <a:t> инфекции приходятся на осенний и зимний периоды, в результате чего ее еще называют кишечным гриппом.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Пути передачи инфекции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21909648"/>
      </p:ext>
    </p:extLst>
  </p:cSld>
  <p:clrMapOvr>
    <a:masterClrMapping/>
  </p:clrMapOvr>
  <p:transition spd="slow" advTm="5000">
    <p:pul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628800"/>
            <a:ext cx="6912768" cy="44644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523581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5000">
        <p14:window dir="vert"/>
      </p:transition>
    </mc:Choice>
    <mc:Fallback>
      <p:transition spd="slow" advClick="0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smtClean="0"/>
              <a:t>при </a:t>
            </a:r>
            <a:r>
              <a:rPr lang="ru-RU" dirty="0"/>
              <a:t>попадании в желудочно-кишечный тракт возбудители инфекции проникают в слизистую оболочку тонкого кишечника. Размножаясь, </a:t>
            </a:r>
            <a:r>
              <a:rPr lang="ru-RU" dirty="0" err="1"/>
              <a:t>ротавирус</a:t>
            </a:r>
            <a:r>
              <a:rPr lang="ru-RU" dirty="0"/>
              <a:t> нарушает синтез белка, всасывающую способность клеток и эвакуаторную функцию переваренной пищи. Как только все жизненные ресурсы клетки кишечника исчерпаны, зараженная клетка погибает, высвобождая огромное количество токсинов, которые всасываются в кровь и нарушают работу органов ЖКТ. Все это сопровождается развитием выраженной ферментативной недостаточности и признаками гастроэнтерита – воспалительного процесса всех отделов пищеварительного тракта.</a:t>
            </a:r>
          </a:p>
          <a:p>
            <a:endParaRPr lang="ru-RU" dirty="0"/>
          </a:p>
          <a:p>
            <a:r>
              <a:rPr lang="ru-RU" dirty="0"/>
              <a:t>Под воздействием токсических веществ у больного нарушается процесс всасывания воды в кишечнике, вследствие чего появляется диарея. Накопление токсинов в крови провоцирует многократную рвоту, что значительно увеличивает риск развития нарушений водно-электролитного баланса и обезвоживания. Если больному не оказать адекватную медицинскую помощь и не начать </a:t>
            </a:r>
            <a:r>
              <a:rPr lang="ru-RU" dirty="0" err="1"/>
              <a:t>регидратацию</a:t>
            </a:r>
            <a:r>
              <a:rPr lang="ru-RU" dirty="0"/>
              <a:t>, то в скором времени на фоне поноса и рвоты у него снижается объем циркулирующей жидкости в организме, возникают признаки обезвоживания и развивается </a:t>
            </a:r>
            <a:r>
              <a:rPr lang="ru-RU" dirty="0" err="1"/>
              <a:t>гиповолемический</a:t>
            </a:r>
            <a:r>
              <a:rPr lang="ru-RU" dirty="0"/>
              <a:t> шок.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Что происходит в организме при попадании инфекции?</a:t>
            </a:r>
          </a:p>
        </p:txBody>
      </p:sp>
    </p:spTree>
    <p:extLst>
      <p:ext uri="{BB962C8B-B14F-4D97-AF65-F5344CB8AC3E}">
        <p14:creationId xmlns:p14="http://schemas.microsoft.com/office/powerpoint/2010/main" val="2064015687"/>
      </p:ext>
    </p:extLst>
  </p:cSld>
  <p:clrMapOvr>
    <a:masterClrMapping/>
  </p:clrMapOvr>
  <p:transition spd="slow" advClick="0" advTm="5000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err="1"/>
              <a:t>Ротавирусная</a:t>
            </a:r>
            <a:r>
              <a:rPr lang="ru-RU" dirty="0"/>
              <a:t> инфекция – это заболевание, имеющее циклическое течение. Длительность инкубационного периода составляет 1-4 дня (чаще 12 часов или сутки). Обычно болезнь начинается остро, с повышения температуры тела до 39-40 С. Появляется сильное урчание и боли в животе, обильный зловонный водянистый стул (до 20 раз в сутки) и повторная или многократная рвота, начинающаяся с самых первых часов заболевания, даже при условии голодного желудка или после потребления чуть больше 50 мл жидкости. После еды в рвотных массах обнаруживаются непереваренные пищевые кусочки. Нередко объем рвотных масс превышает полученное ребенком количество пищи и воды. Снизить температуру тела при </a:t>
            </a:r>
            <a:r>
              <a:rPr lang="ru-RU" dirty="0" err="1"/>
              <a:t>ротавирусной</a:t>
            </a:r>
            <a:r>
              <a:rPr lang="ru-RU" dirty="0"/>
              <a:t> инфекции достаточно сложно и она может держаться на отметке 39 С на протяжении 5-6 дней. У грудных детей при развитии заболевания наблюдается сильное урчание в животе, стремительная потеря в весе, вялость и сонливость.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Симптомы </a:t>
            </a:r>
            <a:r>
              <a:rPr lang="ru-RU" dirty="0" err="1"/>
              <a:t>ротавирусной</a:t>
            </a:r>
            <a:r>
              <a:rPr lang="ru-RU" dirty="0"/>
              <a:t> инфекции у детей</a:t>
            </a:r>
          </a:p>
        </p:txBody>
      </p:sp>
    </p:spTree>
    <p:extLst>
      <p:ext uri="{BB962C8B-B14F-4D97-AF65-F5344CB8AC3E}">
        <p14:creationId xmlns:p14="http://schemas.microsoft.com/office/powerpoint/2010/main" val="3553949812"/>
      </p:ext>
    </p:extLst>
  </p:cSld>
  <p:clrMapOvr>
    <a:masterClrMapping/>
  </p:clrMapOvr>
  <p:transition spd="slow" advClick="0" advTm="5000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55000" lnSpcReduction="20000"/>
          </a:bodyPr>
          <a:lstStyle/>
          <a:p>
            <a:r>
              <a:rPr lang="ru-RU" dirty="0"/>
              <a:t>По мере прогрессирования патологического процесса, из-за потери большого количества жидкости развивается </a:t>
            </a:r>
            <a:r>
              <a:rPr lang="ru-RU" dirty="0" err="1"/>
              <a:t>эксикоз</a:t>
            </a:r>
            <a:r>
              <a:rPr lang="ru-RU" dirty="0"/>
              <a:t> (обезвоживание организма). Клинические проявления данного состояния зависят от степени тяжести заболевания. Для легкого и среднетяжелого течения характерна бледность кожных покровов, слабость и жажда (I-II степень обезвоживания). При тяжелой форме </a:t>
            </a:r>
            <a:r>
              <a:rPr lang="ru-RU" dirty="0" err="1"/>
              <a:t>ротавирусной</a:t>
            </a:r>
            <a:r>
              <a:rPr lang="ru-RU" dirty="0"/>
              <a:t> инфекции снижает диурез, развивается </a:t>
            </a:r>
            <a:r>
              <a:rPr lang="ru-RU" dirty="0" err="1"/>
              <a:t>акроцианоз</a:t>
            </a:r>
            <a:r>
              <a:rPr lang="ru-RU" dirty="0"/>
              <a:t>, голос становится сиплым, возможно непроизвольное сокращение мышц конечностей (обезвоживание III степени) </a:t>
            </a:r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О </a:t>
            </a:r>
            <a:r>
              <a:rPr lang="ru-RU" dirty="0"/>
              <a:t>развитии дегидратации сигнализируют следующие признаки: постоянная жажда, западение глаз и большого родничка, сухость кожи, склер и слизистых оболочек. Кожные покровы приобретают землисто-серый оттенок, губы становятся яркими и сухими, снижает тургор кожи, уменьшается количество мочи. Самым опасным состоянием считается стадия обезвоживания, при которой жажда сменяется полным отказом от питья.</a:t>
            </a:r>
          </a:p>
          <a:p>
            <a:endParaRPr lang="ru-RU" dirty="0"/>
          </a:p>
          <a:p>
            <a:r>
              <a:rPr lang="ru-RU" dirty="0"/>
              <a:t>В некоторых случаях заболевание может протекать в подострой форме. В данной ситуации ребенок становится вялым и капризным, у него снижается аппетит, повышается утомляемость, развивается общая слабость, головная боль, возникает дискомфорт и урчание в животе, а также наблюдаются умеренно выраженные катаральные явления (першение в голе, гиперемия зева, заложенность носа, легкий кашель и увеличение шейных лимфатических узлов). Такое состояние может длиться 3-4 дня. Нередко признаки подострого течения </a:t>
            </a:r>
            <a:r>
              <a:rPr lang="ru-RU" dirty="0" err="1"/>
              <a:t>ротавирусной</a:t>
            </a:r>
            <a:r>
              <a:rPr lang="ru-RU" dirty="0"/>
              <a:t> инфекции педиатры ошибочно принимают за ОРЗ или ОРВИ.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54101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 advTm="5000">
        <p:fade/>
      </p:transition>
    </mc:Choice>
    <mc:Fallback>
      <p:transition spd="med" advClick="0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36</TotalTime>
  <Words>1133</Words>
  <Application>Microsoft Office PowerPoint</Application>
  <PresentationFormat>Экран (4:3)</PresentationFormat>
  <Paragraphs>49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Открытая</vt:lpstr>
      <vt:lpstr>Ротавирусная инфекция у детей</vt:lpstr>
      <vt:lpstr>Что это такое?</vt:lpstr>
      <vt:lpstr>Презентация PowerPoint</vt:lpstr>
      <vt:lpstr>Причины и группа риска</vt:lpstr>
      <vt:lpstr>Пути передачи инфекции</vt:lpstr>
      <vt:lpstr>Презентация PowerPoint</vt:lpstr>
      <vt:lpstr>Что происходит в организме при попадании инфекции?</vt:lpstr>
      <vt:lpstr>Симптомы ротавирусной инфекции у детей</vt:lpstr>
      <vt:lpstr>Презентация PowerPoint</vt:lpstr>
      <vt:lpstr>Презентация PowerPoint</vt:lpstr>
      <vt:lpstr>Осложнения ротавирусной инфекции</vt:lpstr>
      <vt:lpstr>Диагностические особенности ротавирусной инфекции у детей</vt:lpstr>
      <vt:lpstr>Лабораторная диагностика ротавирусной инфекции</vt:lpstr>
      <vt:lpstr>Презентация PowerPoint</vt:lpstr>
      <vt:lpstr>С какими заболеваниями можно спутать?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Ротавирусная инфекция у детей</dc:title>
  <dc:creator>ПК</dc:creator>
  <cp:lastModifiedBy>ПК</cp:lastModifiedBy>
  <cp:revision>7</cp:revision>
  <dcterms:created xsi:type="dcterms:W3CDTF">2021-01-28T01:52:45Z</dcterms:created>
  <dcterms:modified xsi:type="dcterms:W3CDTF">2021-01-28T02:39:25Z</dcterms:modified>
</cp:coreProperties>
</file>